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429" r:id="rId3"/>
    <p:sldId id="305" r:id="rId4"/>
    <p:sldId id="356" r:id="rId5"/>
    <p:sldId id="457" r:id="rId6"/>
    <p:sldId id="460" r:id="rId7"/>
    <p:sldId id="463" r:id="rId8"/>
    <p:sldId id="362" r:id="rId9"/>
    <p:sldId id="360" r:id="rId10"/>
    <p:sldId id="361" r:id="rId11"/>
    <p:sldId id="364" r:id="rId12"/>
    <p:sldId id="367" r:id="rId13"/>
    <p:sldId id="365" r:id="rId14"/>
    <p:sldId id="370" r:id="rId15"/>
    <p:sldId id="371" r:id="rId16"/>
    <p:sldId id="369" r:id="rId17"/>
    <p:sldId id="372" r:id="rId18"/>
    <p:sldId id="366" r:id="rId19"/>
    <p:sldId id="278" r:id="rId20"/>
    <p:sldId id="462" r:id="rId21"/>
    <p:sldId id="31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106" d="100"/>
          <a:sy n="106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Фогель" userId="1000d4621ae0ed45" providerId="LiveId" clId="{E589A89E-4C4F-4EEA-B03D-A17C193C2CCE}"/>
    <pc:docChg chg="undo redo custSel delSld modSld">
      <pc:chgData name="Владимир Фогель" userId="1000d4621ae0ed45" providerId="LiveId" clId="{E589A89E-4C4F-4EEA-B03D-A17C193C2CCE}" dt="2022-11-25T11:37:21.611" v="180" actId="20577"/>
      <pc:docMkLst>
        <pc:docMk/>
      </pc:docMkLst>
      <pc:sldChg chg="modSp mod">
        <pc:chgData name="Владимир Фогель" userId="1000d4621ae0ed45" providerId="LiveId" clId="{E589A89E-4C4F-4EEA-B03D-A17C193C2CCE}" dt="2022-11-25T11:37:21.611" v="180" actId="20577"/>
        <pc:sldMkLst>
          <pc:docMk/>
          <pc:sldMk cId="3210249230" sldId="261"/>
        </pc:sldMkLst>
        <pc:spChg chg="mod">
          <ac:chgData name="Владимир Фогель" userId="1000d4621ae0ed45" providerId="LiveId" clId="{E589A89E-4C4F-4EEA-B03D-A17C193C2CCE}" dt="2022-11-25T11:28:31.439" v="130" actId="1076"/>
          <ac:spMkLst>
            <pc:docMk/>
            <pc:sldMk cId="3210249230" sldId="261"/>
            <ac:spMk id="2" creationId="{00000000-0000-0000-0000-000000000000}"/>
          </ac:spMkLst>
        </pc:spChg>
        <pc:spChg chg="mod">
          <ac:chgData name="Владимир Фогель" userId="1000d4621ae0ed45" providerId="LiveId" clId="{E589A89E-4C4F-4EEA-B03D-A17C193C2CCE}" dt="2022-11-25T11:37:21.611" v="180" actId="20577"/>
          <ac:spMkLst>
            <pc:docMk/>
            <pc:sldMk cId="3210249230" sldId="261"/>
            <ac:spMk id="3" creationId="{00000000-0000-0000-0000-000000000000}"/>
          </ac:spMkLst>
        </pc:spChg>
      </pc:sldChg>
      <pc:sldChg chg="modSp del mod">
        <pc:chgData name="Владимир Фогель" userId="1000d4621ae0ed45" providerId="LiveId" clId="{E589A89E-4C4F-4EEA-B03D-A17C193C2CCE}" dt="2022-11-25T10:06:51.537" v="99" actId="47"/>
        <pc:sldMkLst>
          <pc:docMk/>
          <pc:sldMk cId="1545162390" sldId="1078"/>
        </pc:sldMkLst>
        <pc:spChg chg="mod">
          <ac:chgData name="Владимир Фогель" userId="1000d4621ae0ed45" providerId="LiveId" clId="{E589A89E-4C4F-4EEA-B03D-A17C193C2CCE}" dt="2022-11-25T09:48:35.295" v="98" actId="20577"/>
          <ac:spMkLst>
            <pc:docMk/>
            <pc:sldMk cId="1545162390" sldId="1078"/>
            <ac:spMk id="3" creationId="{E2370D4D-C2E1-4D45-92E0-813A68388E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14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23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15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16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1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17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8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18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8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9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10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11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13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quick-star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542475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провести урок по предмету "Окружающий мир" в цифровой среде "1С:Образование"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4348717"/>
            <a:ext cx="9144000" cy="1823484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В.О. Фогель учитель истории и обществознания, методист</a:t>
            </a:r>
            <a:endParaRPr lang="en-US" i="1" dirty="0"/>
          </a:p>
          <a:p>
            <a:r>
              <a:rPr lang="ru-RU" i="1" dirty="0"/>
              <a:t>отдела образовательных программ фирмы «1С»</a:t>
            </a:r>
          </a:p>
          <a:p>
            <a:r>
              <a:rPr lang="ru-RU" i="1" dirty="0"/>
              <a:t>Т.Б. </a:t>
            </a:r>
            <a:r>
              <a:rPr lang="ru-RU" i="1" dirty="0" err="1"/>
              <a:t>Мунгалова</a:t>
            </a:r>
            <a:r>
              <a:rPr lang="ru-RU" i="1" dirty="0"/>
              <a:t> учитель начальных классов, </a:t>
            </a:r>
            <a:r>
              <a:rPr lang="ru-RU" b="0" i="1" dirty="0">
                <a:effectLst/>
              </a:rPr>
              <a:t>зам. директора по инновационной работе МБОУ «</a:t>
            </a:r>
            <a:r>
              <a:rPr lang="ru-RU" b="0" i="1" dirty="0" err="1">
                <a:effectLst/>
              </a:rPr>
              <a:t>Богашевская</a:t>
            </a:r>
            <a:r>
              <a:rPr lang="ru-RU" b="0" i="1" dirty="0">
                <a:effectLst/>
              </a:rPr>
              <a:t> СОШ им. А.И. Федорова» Томского района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18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Для уроков окружающего мира создано более 500 материалов.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780928"/>
            <a:ext cx="381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16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Интерактивные карты, схемы</a:t>
            </a:r>
            <a:br>
              <a:rPr lang="en-US" altLang="ru-RU" sz="1500">
                <a:cs typeface="Times New Roman" panose="02020603050405020304" pitchFamily="18" charset="0"/>
              </a:rPr>
            </a:br>
            <a:endParaRPr lang="ru-RU" altLang="ru-RU" sz="1500" dirty="0">
              <a:cs typeface="Times New Roman" panose="02020603050405020304" pitchFamily="18" charset="0"/>
            </a:endParaRP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39" y="1598613"/>
            <a:ext cx="7112592" cy="43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24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Паззлы 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69" y="1759625"/>
            <a:ext cx="6894355" cy="391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38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Тесты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93" y="1409888"/>
            <a:ext cx="5084306" cy="47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4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Практикумы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21" y="1530273"/>
            <a:ext cx="7512081" cy="47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41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Тренажёры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01" y="1696818"/>
            <a:ext cx="7697779" cy="44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20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Карты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43" y="1598613"/>
            <a:ext cx="7879286" cy="46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999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Лаборатории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6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5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48" y="1516849"/>
            <a:ext cx="6452118" cy="45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13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5474" y="581748"/>
            <a:ext cx="6645275" cy="820738"/>
          </a:xfrm>
        </p:spPr>
        <p:txBody>
          <a:bodyPr/>
          <a:lstStyle/>
          <a:p>
            <a:r>
              <a:rPr lang="ru-RU" sz="2000" b="1" dirty="0"/>
              <a:t>Результат использования </a:t>
            </a:r>
            <a:endParaRPr lang="ru-RU" dirty="0"/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43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Экономия времени на подготовке к занятиям.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Создание авторских материалов.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Повышение эффективности обучения.</a:t>
            </a: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Мотивация и заинтересованность со стороны учеников.</a:t>
            </a: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Автоматическая проверка работ учащихся и формирование статистики обучения.</a:t>
            </a: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Быстрый переход с работы в классе на дистанционную и обратно.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2852936"/>
            <a:ext cx="381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514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497" y="1278050"/>
            <a:ext cx="6010107" cy="5337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/>
              <a:t>Входит в рекомендованный </a:t>
            </a:r>
            <a:r>
              <a:rPr lang="ru-RU" dirty="0" err="1"/>
              <a:t>Минцифры</a:t>
            </a:r>
            <a:r>
              <a:rPr lang="ru-RU" dirty="0"/>
              <a:t> РФ перечень российских аналогов </a:t>
            </a:r>
            <a:r>
              <a:rPr lang="ru-RU" dirty="0" err="1"/>
              <a:t>интернет-ресурсов</a:t>
            </a:r>
            <a:r>
              <a:rPr lang="ru-RU" dirty="0"/>
              <a:t> и сервисов иностранных IT-компаний в категории «Образовательные ресурсы» </a:t>
            </a:r>
            <a:r>
              <a:rPr lang="en-US" dirty="0">
                <a:hlinkClick r:id="rId5"/>
              </a:rPr>
              <a:t>https://tass.ru/ekonomika/14319953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https://t.me/rian_ru/157807</a:t>
            </a:r>
            <a:r>
              <a:rPr lang="ru-RU" dirty="0"/>
              <a:t> </a:t>
            </a: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7" y="2171973"/>
            <a:ext cx="4520543" cy="37087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885273" y="297229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Облачная система «1С:Образование»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A7C6-27E4-4B9B-803E-67BA925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kern="0" dirty="0">
                <a:solidFill>
                  <a:srgbClr val="FF0000"/>
                </a:solidFill>
              </a:rPr>
              <a:t>Как начать работу с системой?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4254AA-1830-440D-AD0C-13A6D8445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1" y="917210"/>
            <a:ext cx="7294286" cy="377954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ECF00-5390-492A-89F9-8CFCDFF2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FC469-5E06-4377-935C-6C7CF4CE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00" y="3181558"/>
            <a:ext cx="6002100" cy="30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885" y="5342075"/>
            <a:ext cx="482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https://obrazovanie.1c.ru/education/quick-start/</a:t>
            </a:r>
            <a:r>
              <a:rPr lang="ru-RU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3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05131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</a:t>
            </a:r>
            <a:br>
              <a:rPr lang="ru-RU" altLang="ru-RU" sz="2400" kern="0" dirty="0">
                <a:solidFill>
                  <a:srgbClr val="FF0000"/>
                </a:solidFill>
              </a:rPr>
            </a:br>
            <a:r>
              <a:rPr lang="ru-RU" altLang="ru-RU" sz="2400" kern="0" dirty="0">
                <a:solidFill>
                  <a:srgbClr val="FF0000"/>
                </a:solidFill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32384" y="122864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482878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Часть учебных материалов прошла верификацию в рамках проекта «Цифровой образовательный контент»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E8791-069D-4349-8F3F-AF15D4F4F0AE}"/>
              </a:ext>
            </a:extLst>
          </p:cNvPr>
          <p:cNvSpPr txBox="1"/>
          <p:nvPr/>
        </p:nvSpPr>
        <p:spPr>
          <a:xfrm>
            <a:off x="274758" y="5200872"/>
            <a:ext cx="6965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«Цифровая библиотека сервиса «1С:Образование» содержит широкий выбор учебных материалов по основным предметам для разных уровней обучения»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64" y="220533"/>
            <a:ext cx="8406814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718" y="1855788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14" y="2091552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29349" y="1280877"/>
            <a:ext cx="7697833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Интеграция с сервисами для онлайн-занятий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38" y="3053508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01B858D-AAAB-7FBC-D786-0EC5915A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6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Обзор учебных материалов</a:t>
            </a:r>
            <a:br>
              <a:rPr lang="ru-RU" altLang="ru-RU" sz="6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6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1С:Образование</a:t>
            </a:r>
            <a:br>
              <a:rPr lang="ru-RU" altLang="ru-RU" sz="6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6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для уроков окружающего мира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1A20D03-0183-D9F5-62BF-FA2CAD2E2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err="1">
                <a:solidFill>
                  <a:srgbClr val="1C1C1C"/>
                </a:solidFill>
              </a:rPr>
              <a:t>Мунгалова</a:t>
            </a:r>
            <a:r>
              <a:rPr lang="ru-RU" altLang="ru-RU" sz="2400" dirty="0">
                <a:solidFill>
                  <a:srgbClr val="1C1C1C"/>
                </a:solidFill>
              </a:rPr>
              <a:t> Татьяна Борисовна,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1C1C1C"/>
                </a:solidFill>
              </a:rPr>
              <a:t>заместитель директора по инновационной работе, учитель начальных классов МБОУ «</a:t>
            </a:r>
            <a:r>
              <a:rPr lang="ru-RU" altLang="ru-RU" sz="2400" dirty="0" err="1">
                <a:solidFill>
                  <a:srgbClr val="1C1C1C"/>
                </a:solidFill>
              </a:rPr>
              <a:t>Богашевская</a:t>
            </a:r>
            <a:r>
              <a:rPr lang="ru-RU" altLang="ru-RU" sz="2400" dirty="0">
                <a:solidFill>
                  <a:srgbClr val="1C1C1C"/>
                </a:solidFill>
              </a:rPr>
              <a:t> СОШ им. А.И. Федорова» Томского района Томской области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A232F2-CDF4-3817-2E0F-3C6BD723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9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154F2F-FD92-6AEF-AE59-D8A69F7A5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4169"/>
            <a:ext cx="5157787" cy="823912"/>
          </a:xfrm>
        </p:spPr>
        <p:txBody>
          <a:bodyPr/>
          <a:lstStyle/>
          <a:p>
            <a:r>
              <a:rPr lang="ru-RU" dirty="0"/>
              <a:t>Нормативные документы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A2EC81-43F6-462A-D6D3-A01962FD33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Приказ 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Программа по учебному предмету «Окружающий мир» 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78E040-30FC-66CE-7998-78F27C94D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74169"/>
            <a:ext cx="5183188" cy="823912"/>
          </a:xfrm>
        </p:spPr>
        <p:txBody>
          <a:bodyPr/>
          <a:lstStyle/>
          <a:p>
            <a:r>
              <a:rPr lang="ru-RU" altLang="ru-RU" sz="2400" dirty="0"/>
              <a:t>Цели изучения предмета «Окружающий мир»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25227-6CDF-B784-9841-842A97C4FA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</a:t>
            </a:r>
            <a:r>
              <a:rPr lang="ru-RU" sz="2800" dirty="0"/>
              <a:t>азвитие умений и навыков применять полученные знания в реальной учебной и жизненной практике, связанной с поисково-исследовательской деятельностью (наблюдения, опыты, трудовая деятельность)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6054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666" dirty="0"/>
              <a:t>Преподавание окружающего мира в начальной школе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8702253" cy="25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Объемность и сложность материала, изложенного в учебниках</a:t>
            </a:r>
          </a:p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Несоответствие учебных комплексов современной программе</a:t>
            </a:r>
          </a:p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cs typeface="Times New Roman" panose="02020603050405020304" pitchFamily="18" charset="0"/>
              </a:rPr>
              <a:t>Проблема организации демонстрации изучаемых объектов, явлений природы, событий.</a:t>
            </a:r>
          </a:p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endParaRPr lang="ru-RU" altLang="ru-RU" sz="1600" dirty="0"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cs typeface="Times New Roman" panose="02020603050405020304" pitchFamily="18" charset="0"/>
              </a:rPr>
              <a:t>Проблема организации наблюдений, опытов.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Невысокий уровень самостоятельности у детей при выполнении домашних заданий. </a:t>
            </a:r>
            <a:endParaRPr lang="ru-RU" altLang="ru-RU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47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10239</TotalTime>
  <Words>1201</Words>
  <Application>Microsoft Office PowerPoint</Application>
  <PresentationFormat>Широкоэкранный</PresentationFormat>
  <Paragraphs>127</Paragraphs>
  <Slides>21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Futura PT Demi</vt:lpstr>
      <vt:lpstr>Times New Roman</vt:lpstr>
      <vt:lpstr>Wingdings</vt:lpstr>
      <vt:lpstr>Тема Office</vt:lpstr>
      <vt:lpstr>Как провести урок по предмету "Окружающий мир" в цифровой среде "1С:Образование"</vt:lpstr>
      <vt:lpstr>Облачная система «1С:Образование»</vt:lpstr>
      <vt:lpstr>1С:Образование:  основные возможности для обучения в цифровой образовательной среде</vt:lpstr>
      <vt:lpstr>Учебные пособия «1С:Школа» - основа  цифровой Библиотеки «1С:Образование»</vt:lpstr>
      <vt:lpstr>Типы электронных ресурсов в составе учебных пособий</vt:lpstr>
      <vt:lpstr>Возможности для организации учебного процесса </vt:lpstr>
      <vt:lpstr>Обзор учебных материалов 1С:Образование для уроков окружающего мира</vt:lpstr>
      <vt:lpstr>Презентация PowerPoint</vt:lpstr>
      <vt:lpstr>Преподавание окружающего мира в начальной школе</vt:lpstr>
      <vt:lpstr>Разработка верифицированного контента и программ для школьного образования  с 1996 г.</vt:lpstr>
      <vt:lpstr>Интерактивные карты, схемы </vt:lpstr>
      <vt:lpstr>Паззлы </vt:lpstr>
      <vt:lpstr>Тесты</vt:lpstr>
      <vt:lpstr>Практикумы</vt:lpstr>
      <vt:lpstr>Тренажёры</vt:lpstr>
      <vt:lpstr>Карты</vt:lpstr>
      <vt:lpstr>Лаборатории</vt:lpstr>
      <vt:lpstr>Результат использования </vt:lpstr>
      <vt:lpstr>Как подключиться к системе «1С:Образование»</vt:lpstr>
      <vt:lpstr>Как начать работу с системой?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253</cp:revision>
  <dcterms:created xsi:type="dcterms:W3CDTF">2018-08-08T13:50:28Z</dcterms:created>
  <dcterms:modified xsi:type="dcterms:W3CDTF">2022-11-28T10:19:12Z</dcterms:modified>
</cp:coreProperties>
</file>